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67" r:id="rId4"/>
    <p:sldId id="268" r:id="rId5"/>
    <p:sldId id="264" r:id="rId6"/>
    <p:sldId id="265" r:id="rId7"/>
    <p:sldId id="258" r:id="rId8"/>
    <p:sldId id="259" r:id="rId9"/>
    <p:sldId id="260" r:id="rId10"/>
    <p:sldId id="261" r:id="rId11"/>
    <p:sldId id="257" r:id="rId12"/>
    <p:sldId id="269" r:id="rId13"/>
    <p:sldId id="263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B5430-C460-0E27-82D6-33087B4CA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573161"/>
            <a:ext cx="8361229" cy="3490452"/>
          </a:xfrm>
          <a:noFill/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Business contract validation- to classify content within the contract clauses &amp; to determine deviations from templates &amp; highlight them</a:t>
            </a:r>
            <a:endParaRPr lang="en-IN" sz="48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411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E095F-972E-709E-D916-9852E6F1E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350" y="285750"/>
            <a:ext cx="10707688" cy="6380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      # Detect entities in the extracted text</a:t>
            </a:r>
          </a:p>
          <a:p>
            <a:pPr marL="0" indent="0">
              <a:buNone/>
            </a:pPr>
            <a:r>
              <a:rPr lang="en-IN" dirty="0"/>
              <a:t>     doc = </a:t>
            </a:r>
            <a:r>
              <a:rPr lang="en-IN" dirty="0" err="1"/>
              <a:t>nlp</a:t>
            </a:r>
            <a:r>
              <a:rPr lang="en-IN" dirty="0"/>
              <a:t>(text) </a:t>
            </a:r>
          </a:p>
          <a:p>
            <a:pPr marL="0" indent="0">
              <a:buNone/>
            </a:pPr>
            <a:r>
              <a:rPr lang="en-IN" dirty="0"/>
              <a:t>     entities = [(</a:t>
            </a:r>
            <a:r>
              <a:rPr lang="en-IN" dirty="0" err="1"/>
              <a:t>ent.text</a:t>
            </a:r>
            <a:r>
              <a:rPr lang="en-IN" dirty="0"/>
              <a:t>, </a:t>
            </a:r>
            <a:r>
              <a:rPr lang="en-IN" dirty="0" err="1"/>
              <a:t>ent.label</a:t>
            </a:r>
            <a:r>
              <a:rPr lang="en-IN" dirty="0"/>
              <a:t>_) for </a:t>
            </a:r>
            <a:r>
              <a:rPr lang="en-IN" dirty="0" err="1"/>
              <a:t>ent</a:t>
            </a:r>
            <a:r>
              <a:rPr lang="en-IN" dirty="0"/>
              <a:t> in </a:t>
            </a:r>
            <a:r>
              <a:rPr lang="en-IN" dirty="0" err="1"/>
              <a:t>doc.ents</a:t>
            </a:r>
            <a:r>
              <a:rPr lang="en-IN" dirty="0"/>
              <a:t>]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st.subheader</a:t>
            </a:r>
            <a:r>
              <a:rPr lang="en-IN" dirty="0"/>
              <a:t>("Detected Entities") </a:t>
            </a:r>
          </a:p>
          <a:p>
            <a:pPr marL="0" indent="0">
              <a:buNone/>
            </a:pPr>
            <a:r>
              <a:rPr lang="en-IN" dirty="0"/>
              <a:t>     for entity in entities:</a:t>
            </a:r>
          </a:p>
          <a:p>
            <a:pPr marL="0" indent="0">
              <a:buNone/>
            </a:pPr>
            <a:r>
              <a:rPr lang="en-IN" dirty="0"/>
              <a:t>           </a:t>
            </a:r>
            <a:r>
              <a:rPr lang="en-IN" dirty="0" err="1"/>
              <a:t>st.write</a:t>
            </a:r>
            <a:r>
              <a:rPr lang="en-IN" dirty="0"/>
              <a:t>(f"{entity[0]} ({entity[1]})")</a:t>
            </a:r>
          </a:p>
          <a:p>
            <a:pPr marL="0" indent="0">
              <a:buNone/>
            </a:pPr>
            <a:r>
              <a:rPr lang="en-IN" dirty="0"/>
              <a:t>     # Show entities in the template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template_doc</a:t>
            </a:r>
            <a:r>
              <a:rPr lang="en-IN" dirty="0"/>
              <a:t> = </a:t>
            </a:r>
            <a:r>
              <a:rPr lang="en-IN" dirty="0" err="1"/>
              <a:t>nlp</a:t>
            </a:r>
            <a:r>
              <a:rPr lang="en-IN" dirty="0"/>
              <a:t>(template)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template_entities</a:t>
            </a:r>
            <a:r>
              <a:rPr lang="en-IN" dirty="0"/>
              <a:t> = [(</a:t>
            </a:r>
            <a:r>
              <a:rPr lang="en-IN" dirty="0" err="1"/>
              <a:t>ent.text</a:t>
            </a:r>
            <a:r>
              <a:rPr lang="en-IN" dirty="0"/>
              <a:t>, </a:t>
            </a:r>
            <a:r>
              <a:rPr lang="en-IN" dirty="0" err="1"/>
              <a:t>ent.label</a:t>
            </a:r>
            <a:r>
              <a:rPr lang="en-IN" dirty="0"/>
              <a:t>_) for </a:t>
            </a:r>
            <a:r>
              <a:rPr lang="en-IN" dirty="0" err="1"/>
              <a:t>ent</a:t>
            </a:r>
            <a:r>
              <a:rPr lang="en-IN" dirty="0"/>
              <a:t> in </a:t>
            </a:r>
            <a:r>
              <a:rPr lang="en-IN" dirty="0" err="1"/>
              <a:t>template_doc.ents</a:t>
            </a:r>
            <a:r>
              <a:rPr lang="en-IN" dirty="0"/>
              <a:t>] 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st.subheader</a:t>
            </a:r>
            <a:r>
              <a:rPr lang="en-IN" dirty="0"/>
              <a:t>(“Template Entities”)</a:t>
            </a:r>
          </a:p>
          <a:p>
            <a:pPr marL="0" indent="0">
              <a:buNone/>
            </a:pPr>
            <a:r>
              <a:rPr lang="en-IN" dirty="0"/>
              <a:t>     for entity in </a:t>
            </a:r>
            <a:r>
              <a:rPr lang="en-IN" dirty="0" err="1"/>
              <a:t>template_entities</a:t>
            </a:r>
            <a:r>
              <a:rPr lang="en-IN" dirty="0"/>
              <a:t>:  </a:t>
            </a:r>
          </a:p>
          <a:p>
            <a:pPr marL="0" indent="0">
              <a:buNone/>
            </a:pPr>
            <a:r>
              <a:rPr lang="en-IN" dirty="0"/>
              <a:t>           </a:t>
            </a:r>
            <a:r>
              <a:rPr lang="en-IN" dirty="0" err="1"/>
              <a:t>st.write</a:t>
            </a:r>
            <a:r>
              <a:rPr lang="en-IN" dirty="0"/>
              <a:t>(f"{entity[0]} ({entity[1]})")</a:t>
            </a:r>
          </a:p>
        </p:txBody>
      </p:sp>
    </p:spTree>
    <p:extLst>
      <p:ext uri="{BB962C8B-B14F-4D97-AF65-F5344CB8AC3E}">
        <p14:creationId xmlns:p14="http://schemas.microsoft.com/office/powerpoint/2010/main" val="971234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1762E-E751-02EF-573A-4F144C9F4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Recording 2024-07-14 113907">
            <a:hlinkClick r:id="" action="ppaction://media"/>
            <a:extLst>
              <a:ext uri="{FF2B5EF4-FFF2-40B4-BE49-F238E27FC236}">
                <a16:creationId xmlns:a16="http://schemas.microsoft.com/office/drawing/2014/main" id="{8E8B7427-E55E-176D-DC53-8D2299841E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258" y="0"/>
            <a:ext cx="11503742" cy="6858000"/>
          </a:xfrm>
        </p:spPr>
      </p:pic>
    </p:spTree>
    <p:extLst>
      <p:ext uri="{BB962C8B-B14F-4D97-AF65-F5344CB8AC3E}">
        <p14:creationId xmlns:p14="http://schemas.microsoft.com/office/powerpoint/2010/main" val="255396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60216-5F5B-77F4-022B-34E587973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 and contribution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A323B-7869-41A3-C924-9ED27B98A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36957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Team member 1 (</a:t>
            </a:r>
            <a:r>
              <a:rPr lang="en-US" dirty="0" err="1"/>
              <a:t>Suchithra</a:t>
            </a:r>
            <a:r>
              <a:rPr lang="en-US" dirty="0"/>
              <a:t> C):</a:t>
            </a:r>
          </a:p>
          <a:p>
            <a:pPr marL="0" indent="0">
              <a:buNone/>
            </a:pPr>
            <a:r>
              <a:rPr lang="en-US" dirty="0"/>
              <a:t>     Searched for sample business contracts </a:t>
            </a:r>
          </a:p>
          <a:p>
            <a:pPr marL="0" indent="0">
              <a:buNone/>
            </a:pPr>
            <a:r>
              <a:rPr lang="en-US" dirty="0"/>
              <a:t>     Helped in writing the code</a:t>
            </a:r>
          </a:p>
          <a:p>
            <a:pPr marL="0" indent="0">
              <a:buNone/>
            </a:pPr>
            <a:r>
              <a:rPr lang="en-US" dirty="0"/>
              <a:t>     Created the GitHub repo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Team member 2 (Sana </a:t>
            </a:r>
            <a:r>
              <a:rPr lang="en-US" dirty="0" err="1"/>
              <a:t>Sayeeda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 Solved the Problem statement by writing a code in </a:t>
            </a:r>
            <a:r>
              <a:rPr lang="en-US" dirty="0" err="1"/>
              <a:t>VScode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Made the Report\Presentation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3819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64A17-8317-47BE-CF52-F05F4B637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C7DED-9ACF-A2D2-4684-148F9DFE6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 a great time Participating in this program and we were able to finish the project.</a:t>
            </a:r>
          </a:p>
          <a:p>
            <a:r>
              <a:rPr lang="en-US" dirty="0"/>
              <a:t>Albert Einstein said “Logic will take you from A to B , but Imagination will take you everywhere”</a:t>
            </a:r>
          </a:p>
          <a:p>
            <a:r>
              <a:rPr lang="en-US" dirty="0"/>
              <a:t>Being able to imagine the problems will lead us to the answer rather than going behind the logics .</a:t>
            </a:r>
          </a:p>
          <a:p>
            <a:r>
              <a:rPr lang="en-US" dirty="0"/>
              <a:t>So I conclude by saying , please ignore any mistakes in the code . We tried giving our best.</a:t>
            </a:r>
          </a:p>
          <a:p>
            <a:r>
              <a:rPr lang="en-US" dirty="0"/>
              <a:t>I thank my teachers and the Intel Unnati Training team for giving us this opportunity.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8672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A2CE83-4E0A-D3BC-DCE9-4ECC79094A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thankyou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B150D03-C642-938C-8B05-D91F2AB259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68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E92D5-7D5F-1A3A-C210-8071633CD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74174"/>
          </a:xfrm>
        </p:spPr>
        <p:txBody>
          <a:bodyPr/>
          <a:lstStyle/>
          <a:p>
            <a:r>
              <a:rPr lang="en-US" dirty="0"/>
              <a:t>Business Contract Validation Process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F2FE5-685F-3C79-B64B-95E6CB2BC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43431"/>
            <a:ext cx="9601200" cy="43851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 </a:t>
            </a:r>
            <a:r>
              <a:rPr lang="en-US" sz="2400" dirty="0">
                <a:latin typeface="Tw Cen MT Condensed Extra Bold" panose="020B0803020202020204" pitchFamily="34" charset="0"/>
                <a:cs typeface="Segoe UI Semibold" panose="020B0702040204020203" pitchFamily="34" charset="0"/>
              </a:rPr>
              <a:t>Collect Templates and Contracts </a:t>
            </a:r>
          </a:p>
          <a:p>
            <a:pPr marL="0" indent="0">
              <a:buNone/>
            </a:pPr>
            <a:r>
              <a:rPr lang="en-US" sz="2400" dirty="0"/>
              <a:t> - Gather standard templates and existing contracts.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Define Classification Criteria </a:t>
            </a:r>
          </a:p>
          <a:p>
            <a:pPr marL="0" indent="0">
              <a:buNone/>
            </a:pPr>
            <a:r>
              <a:rPr lang="en-US" sz="2400" dirty="0"/>
              <a:t> - Establish categories for clauses (e.g., payment terms, confidentiality).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Extract and Segment Clauses </a:t>
            </a:r>
          </a:p>
          <a:p>
            <a:pPr marL="0" indent="0">
              <a:buNone/>
            </a:pPr>
            <a:r>
              <a:rPr lang="en-US" sz="2400" dirty="0"/>
              <a:t> - Extract text from contracts. </a:t>
            </a:r>
          </a:p>
          <a:p>
            <a:pPr marL="0" indent="0">
              <a:buNone/>
            </a:pPr>
            <a:r>
              <a:rPr lang="en-US" sz="2400" dirty="0"/>
              <a:t> - Break down contracts into individual clauses.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967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3E547-F2BB-5788-3D57-B635535D7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93290"/>
            <a:ext cx="9601200" cy="6233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Classify Clauses</a:t>
            </a:r>
          </a:p>
          <a:p>
            <a:pPr marL="0" indent="0">
              <a:buNone/>
            </a:pPr>
            <a:r>
              <a:rPr lang="en-US" sz="2400" dirty="0"/>
              <a:t> - Assign each clause to the appropriate category.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Compare with Template</a:t>
            </a:r>
          </a:p>
          <a:p>
            <a:pPr marL="0" indent="0">
              <a:buNone/>
            </a:pPr>
            <a:r>
              <a:rPr lang="en-US" sz="2400" dirty="0"/>
              <a:t> - Identify key elements in the template.  </a:t>
            </a:r>
          </a:p>
          <a:p>
            <a:pPr marL="0" indent="0">
              <a:buNone/>
            </a:pPr>
            <a:r>
              <a:rPr lang="en-US" sz="2400" dirty="0"/>
              <a:t> - Compare each clause against template clauses.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Highlight Deviations</a:t>
            </a:r>
          </a:p>
          <a:p>
            <a:pPr marL="0" indent="0">
              <a:buNone/>
            </a:pPr>
            <a:r>
              <a:rPr lang="en-US" sz="2400" dirty="0"/>
              <a:t> - Mark deviations from the template clauses.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Decide on Actions</a:t>
            </a:r>
          </a:p>
          <a:p>
            <a:pPr marL="0" indent="0">
              <a:buNone/>
            </a:pPr>
            <a:r>
              <a:rPr lang="en-US" sz="2400" dirty="0"/>
              <a:t> - Approve contracts as is or request revisions.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4980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41AD2-BB5F-448E-52A7-4BCCAEE95A5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95400" y="742837"/>
            <a:ext cx="9601200" cy="5391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Update Templates and Criteria </a:t>
            </a:r>
          </a:p>
          <a:p>
            <a:pPr marL="0" indent="0">
              <a:buNone/>
            </a:pPr>
            <a:r>
              <a:rPr lang="en-US" sz="2400" dirty="0"/>
              <a:t> - Refine templates and classification criteria based on feedback.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>
                <a:latin typeface="Tw Cen MT Condensed Extra Bold" panose="020B0803020202020204" pitchFamily="34" charset="0"/>
              </a:rPr>
              <a:t>Automate and Use Tools</a:t>
            </a:r>
          </a:p>
          <a:p>
            <a:pPr marL="0" indent="0">
              <a:buNone/>
            </a:pPr>
            <a:r>
              <a:rPr lang="en-US" sz="2400" dirty="0"/>
              <a:t> - Utilize contract management software for automation. </a:t>
            </a:r>
          </a:p>
          <a:p>
            <a:pPr marL="0" indent="0">
              <a:buNone/>
            </a:pPr>
            <a:r>
              <a:rPr lang="en-US" sz="2400" dirty="0"/>
              <a:t> - Implement machine learning for improved accuracy.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Tw Cen MT Condensed Extra Bold" panose="020B0803020202020204" pitchFamily="34" charset="0"/>
              </a:rPr>
              <a:t>Document and Report  </a:t>
            </a:r>
          </a:p>
          <a:p>
            <a:pPr marL="0" indent="0">
              <a:buNone/>
            </a:pPr>
            <a:r>
              <a:rPr lang="en-US" sz="2400" dirty="0"/>
              <a:t> - Record findings and decisions. </a:t>
            </a:r>
          </a:p>
          <a:p>
            <a:pPr marL="0" indent="0">
              <a:buNone/>
            </a:pPr>
            <a:r>
              <a:rPr lang="en-US" sz="2400" dirty="0"/>
              <a:t> - Generate reports summarizing the validation process and deviations.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912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F29E9-A030-D7CA-C2B0-A102346C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Approach to Business Contract Validation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53E56-5AD9-AB9D-AEE3-19C4C7BEA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743200"/>
            <a:ext cx="9601200" cy="3124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>
                <a:latin typeface="Berlin Sans FB Demi" panose="020E0802020502020306" pitchFamily="34" charset="0"/>
              </a:rPr>
              <a:t>Data Collection Layer</a:t>
            </a:r>
          </a:p>
          <a:p>
            <a:pPr marL="0" indent="0">
              <a:buNone/>
            </a:pPr>
            <a:r>
              <a:rPr lang="en-IN" sz="2400" dirty="0"/>
              <a:t>Input Sources: Templates, old contracts and any documents relevant.</a:t>
            </a:r>
          </a:p>
          <a:p>
            <a:pPr marL="0" indent="0">
              <a:buNone/>
            </a:pPr>
            <a:r>
              <a:rPr lang="en-IN" sz="2400" dirty="0"/>
              <a:t>Storage: Secure database for templates and contracts.</a:t>
            </a:r>
          </a:p>
          <a:p>
            <a:pPr marL="0" indent="0">
              <a:buNone/>
            </a:pPr>
            <a:r>
              <a:rPr lang="en-IN" sz="2400" dirty="0">
                <a:latin typeface="Berlin Sans FB Demi" panose="020E0802020502020306" pitchFamily="34" charset="0"/>
              </a:rPr>
              <a:t>Preprocessing Layer</a:t>
            </a:r>
          </a:p>
          <a:p>
            <a:pPr marL="0" indent="0">
              <a:buNone/>
            </a:pPr>
            <a:r>
              <a:rPr lang="en-IN" sz="2400" dirty="0"/>
              <a:t>Text Extraction: Use OCR (Optical Character Recognition) for non-editable formats.</a:t>
            </a:r>
          </a:p>
          <a:p>
            <a:pPr marL="0" indent="0">
              <a:buNone/>
            </a:pPr>
            <a:r>
              <a:rPr lang="en-IN" sz="2400" dirty="0"/>
              <a:t>Text Segmentation: Break down documents into individual clauses.</a:t>
            </a:r>
          </a:p>
        </p:txBody>
      </p:sp>
    </p:spTree>
    <p:extLst>
      <p:ext uri="{BB962C8B-B14F-4D97-AF65-F5344CB8AC3E}">
        <p14:creationId xmlns:p14="http://schemas.microsoft.com/office/powerpoint/2010/main" val="1580068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80AD1-CE03-6856-6600-1F68A0EBD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471947"/>
            <a:ext cx="9601200" cy="62828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>
                <a:latin typeface="Berlin Sans FB Demi" panose="020E0802020502020306" pitchFamily="34" charset="0"/>
              </a:rPr>
              <a:t>Classification Layer</a:t>
            </a:r>
          </a:p>
          <a:p>
            <a:pPr marL="0" indent="0">
              <a:buNone/>
            </a:pPr>
            <a:r>
              <a:rPr lang="en-IN" sz="2400" dirty="0"/>
              <a:t>Machine Learning Models: Train models to classify clauses into predefined categories.</a:t>
            </a:r>
          </a:p>
          <a:p>
            <a:pPr marL="0" indent="0">
              <a:buNone/>
            </a:pPr>
            <a:r>
              <a:rPr lang="en-IN" sz="2400" dirty="0"/>
              <a:t>Rule-Based Systems: Implement rule-based algorithms for initial classification.</a:t>
            </a:r>
          </a:p>
          <a:p>
            <a:pPr marL="0" indent="0">
              <a:buNone/>
            </a:pPr>
            <a:r>
              <a:rPr lang="en-IN" sz="2400" dirty="0">
                <a:latin typeface="Berlin Sans FB Demi" panose="020E0802020502020306" pitchFamily="34" charset="0"/>
              </a:rPr>
              <a:t>Comparison Layer</a:t>
            </a:r>
          </a:p>
          <a:p>
            <a:pPr marL="0" indent="0">
              <a:buNone/>
            </a:pPr>
            <a:r>
              <a:rPr lang="en-IN" sz="2400" dirty="0"/>
              <a:t>Template Matching: Compare each clause with standard template clauses.</a:t>
            </a:r>
          </a:p>
          <a:p>
            <a:pPr marL="0" indent="0">
              <a:buNone/>
            </a:pPr>
            <a:r>
              <a:rPr lang="en-IN" sz="2400" dirty="0"/>
              <a:t>Deviation Detection: Highlight differences and identify missing or extra clauses.</a:t>
            </a:r>
          </a:p>
          <a:p>
            <a:pPr marL="0" indent="0">
              <a:buNone/>
            </a:pPr>
            <a:r>
              <a:rPr lang="en-IN" sz="2400" dirty="0">
                <a:latin typeface="Berlin Sans FB Demi" panose="020E0802020502020306" pitchFamily="34" charset="0"/>
              </a:rPr>
              <a:t>Automation and Tools Layer</a:t>
            </a:r>
          </a:p>
          <a:p>
            <a:pPr marL="0" indent="0">
              <a:buNone/>
            </a:pPr>
            <a:r>
              <a:rPr lang="en-IN" sz="2400" dirty="0"/>
              <a:t>Contract Management Software: Integrating software that automates extraction, classification, and comparison</a:t>
            </a:r>
          </a:p>
          <a:p>
            <a:pPr marL="0" indent="0">
              <a:buNone/>
            </a:pPr>
            <a:r>
              <a:rPr lang="en-IN" sz="2400" dirty="0"/>
              <a:t>Machine Learning Enhancements: Using ML to improve accuracy over time.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152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9B98924-CB34-5058-CA8D-D8C8CBE30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022" y="471947"/>
            <a:ext cx="10491787" cy="61677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Arial Black" panose="020B0A04020102020204" pitchFamily="34" charset="0"/>
              </a:rPr>
              <a:t>CODE</a:t>
            </a:r>
          </a:p>
          <a:p>
            <a:pPr marL="0" indent="0">
              <a:buNone/>
            </a:pPr>
            <a:endParaRPr lang="en-US" sz="32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dirty="0"/>
              <a:t>import </a:t>
            </a:r>
            <a:r>
              <a:rPr lang="en-US" dirty="0" err="1"/>
              <a:t>streamlit</a:t>
            </a:r>
            <a:r>
              <a:rPr lang="en-US" dirty="0"/>
              <a:t> as </a:t>
            </a:r>
            <a:r>
              <a:rPr lang="en-US" dirty="0" err="1"/>
              <a:t>st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import </a:t>
            </a:r>
            <a:r>
              <a:rPr lang="en-US" dirty="0" err="1"/>
              <a:t>fitz</a:t>
            </a:r>
            <a:r>
              <a:rPr lang="en-US" dirty="0"/>
              <a:t>  # </a:t>
            </a:r>
            <a:r>
              <a:rPr lang="en-US" dirty="0" err="1"/>
              <a:t>PyMuPDF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 err="1"/>
              <a:t>difflib</a:t>
            </a:r>
            <a:r>
              <a:rPr lang="en-US" dirty="0"/>
              <a:t> import Differ</a:t>
            </a:r>
          </a:p>
          <a:p>
            <a:pPr marL="0" indent="0">
              <a:buNone/>
            </a:pPr>
            <a:r>
              <a:rPr lang="en-US" dirty="0"/>
              <a:t>import spacy</a:t>
            </a:r>
          </a:p>
          <a:p>
            <a:pPr marL="0" indent="0">
              <a:buNone/>
            </a:pPr>
            <a:r>
              <a:rPr lang="en-US" dirty="0"/>
              <a:t># Load </a:t>
            </a:r>
            <a:r>
              <a:rPr lang="en-US" dirty="0" err="1"/>
              <a:t>spaCy</a:t>
            </a:r>
            <a:r>
              <a:rPr lang="en-US" dirty="0"/>
              <a:t> model</a:t>
            </a:r>
          </a:p>
          <a:p>
            <a:pPr marL="0" indent="0">
              <a:buNone/>
            </a:pPr>
            <a:r>
              <a:rPr lang="en-US" dirty="0" err="1"/>
              <a:t>nlp</a:t>
            </a:r>
            <a:r>
              <a:rPr lang="en-US" dirty="0"/>
              <a:t> = </a:t>
            </a:r>
            <a:r>
              <a:rPr lang="en-US" dirty="0" err="1"/>
              <a:t>spacy.load</a:t>
            </a:r>
            <a:r>
              <a:rPr lang="en-US" dirty="0"/>
              <a:t>("</a:t>
            </a:r>
            <a:r>
              <a:rPr lang="en-US" dirty="0" err="1"/>
              <a:t>en_core_web_sm</a:t>
            </a:r>
            <a:r>
              <a:rPr lang="en-US" dirty="0"/>
              <a:t>")</a:t>
            </a:r>
          </a:p>
          <a:p>
            <a:pPr marL="0" indent="0">
              <a:buNone/>
            </a:pPr>
            <a:r>
              <a:rPr lang="en-US" dirty="0"/>
              <a:t># Business contract template</a:t>
            </a:r>
          </a:p>
          <a:p>
            <a:pPr marL="0" indent="0">
              <a:buNone/>
            </a:pPr>
            <a:r>
              <a:rPr lang="en-US" dirty="0"/>
              <a:t>template = """This Business Contract ("Agreement") is entered into on this [Date], by and between [Party A], located at [Party A's Address], and [Party B], located at [Party B's Address]. The parties agree to the following terms and conditions for the mutual benefit of both parties.</a:t>
            </a:r>
          </a:p>
        </p:txBody>
      </p:sp>
    </p:spTree>
    <p:extLst>
      <p:ext uri="{BB962C8B-B14F-4D97-AF65-F5344CB8AC3E}">
        <p14:creationId xmlns:p14="http://schemas.microsoft.com/office/powerpoint/2010/main" val="4035056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E095F-972E-709E-D916-9852E6F1E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350" y="688258"/>
            <a:ext cx="10707688" cy="6169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Scope of Work: [Party A] agrees to provide [specific services or products] to [Party B] as outlined in [detailed description of services/products]. This work shall be completed within [time frame], starting from the date of this Agreement. [Party B] agrees to provide necessary support and information to [Party A] to facilitate the timely and effective completion of the work.</a:t>
            </a:r>
          </a:p>
          <a:p>
            <a:pPr marL="0" indent="0">
              <a:buNone/>
            </a:pPr>
            <a:r>
              <a:rPr lang="en-US" dirty="0"/>
              <a:t>Compensation and Payment Terms: In exchange for the services/products provided by [Party A], [Party B] agrees to pay a total amount of [specified amount] in accordance with the payment schedule outlined in [payment schedule details]. Payments shall be made via [preferred payment method] and are due [terms of payment, e.g., upon receipt of invoice, net 30 days]. Late payments will incur a [late fee/interest rate].</a:t>
            </a:r>
          </a:p>
          <a:p>
            <a:pPr marL="0" indent="0">
              <a:buNone/>
            </a:pPr>
            <a:r>
              <a:rPr lang="en-US" dirty="0"/>
              <a:t>Confidentiality and Termination: Both parties agree to maintain the confidentiality of any proprietary information shared during the course of this Agreement. This Agreement may be terminated by either party with [number of days] written notice if the other party breaches any material term of this Agreement. Upon termination, [Party A] shall be compensated for all work completed up to the termination date, and all materials provided by [Party B] shall be returned promptly.""“</a:t>
            </a:r>
          </a:p>
          <a:p>
            <a:pPr marL="0" indent="0">
              <a:buNone/>
            </a:pPr>
            <a:r>
              <a:rPr lang="en-IN" dirty="0"/>
              <a:t># </a:t>
            </a:r>
            <a:r>
              <a:rPr lang="en-IN" dirty="0" err="1"/>
              <a:t>Streamlit</a:t>
            </a:r>
            <a:r>
              <a:rPr lang="en-IN" dirty="0"/>
              <a:t> UI</a:t>
            </a:r>
          </a:p>
          <a:p>
            <a:pPr marL="0" indent="0">
              <a:buNone/>
            </a:pPr>
            <a:r>
              <a:rPr lang="en-IN" dirty="0"/>
              <a:t>  </a:t>
            </a:r>
          </a:p>
          <a:p>
            <a:pPr marL="0" indent="0">
              <a:buNone/>
            </a:pPr>
            <a:r>
              <a:rPr lang="en-IN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53546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E095F-972E-709E-D916-9852E6F1E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350" y="481781"/>
            <a:ext cx="10707688" cy="6184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 err="1"/>
              <a:t>st.title</a:t>
            </a:r>
            <a:r>
              <a:rPr lang="en-IN" dirty="0"/>
              <a:t>('Business Contract Validator’)</a:t>
            </a:r>
          </a:p>
          <a:p>
            <a:pPr marL="0" indent="0">
              <a:buNone/>
            </a:pPr>
            <a:r>
              <a:rPr lang="en-IN" dirty="0" err="1"/>
              <a:t>uploaded_file</a:t>
            </a:r>
            <a:r>
              <a:rPr lang="en-IN" dirty="0"/>
              <a:t> = </a:t>
            </a:r>
            <a:r>
              <a:rPr lang="en-IN" dirty="0" err="1"/>
              <a:t>st.file_uploader</a:t>
            </a:r>
            <a:r>
              <a:rPr lang="en-IN" dirty="0"/>
              <a:t>("Choose a PDF file", type="pdf")</a:t>
            </a:r>
          </a:p>
          <a:p>
            <a:pPr marL="0" indent="0">
              <a:buNone/>
            </a:pPr>
            <a:r>
              <a:rPr lang="en-IN" dirty="0"/>
              <a:t>if </a:t>
            </a:r>
            <a:r>
              <a:rPr lang="en-IN" dirty="0" err="1"/>
              <a:t>uploaded_file</a:t>
            </a:r>
            <a:r>
              <a:rPr lang="en-IN" dirty="0"/>
              <a:t> is not None:  </a:t>
            </a:r>
          </a:p>
          <a:p>
            <a:pPr marL="0" indent="0">
              <a:buNone/>
            </a:pPr>
            <a:r>
              <a:rPr lang="en-IN" dirty="0"/>
              <a:t>     # Extract text from PDF</a:t>
            </a:r>
          </a:p>
          <a:p>
            <a:pPr marL="0" indent="0">
              <a:buNone/>
            </a:pPr>
            <a:r>
              <a:rPr lang="en-IN" dirty="0"/>
              <a:t>     doc = </a:t>
            </a:r>
            <a:r>
              <a:rPr lang="en-IN" dirty="0" err="1"/>
              <a:t>fitz.open</a:t>
            </a:r>
            <a:r>
              <a:rPr lang="en-IN" dirty="0"/>
              <a:t>(stream=</a:t>
            </a:r>
            <a:r>
              <a:rPr lang="en-IN" dirty="0" err="1"/>
              <a:t>uploaded_file.read</a:t>
            </a:r>
            <a:r>
              <a:rPr lang="en-IN" dirty="0"/>
              <a:t>(), filetype="pdf") </a:t>
            </a:r>
          </a:p>
          <a:p>
            <a:pPr marL="0" indent="0">
              <a:buNone/>
            </a:pPr>
            <a:r>
              <a:rPr lang="en-IN" dirty="0"/>
              <a:t>     text = “”   </a:t>
            </a:r>
          </a:p>
          <a:p>
            <a:pPr marL="0" indent="0">
              <a:buNone/>
            </a:pPr>
            <a:r>
              <a:rPr lang="en-IN" dirty="0"/>
              <a:t>     for page in doc:</a:t>
            </a:r>
          </a:p>
          <a:p>
            <a:pPr marL="0" indent="0">
              <a:buNone/>
            </a:pPr>
            <a:r>
              <a:rPr lang="en-IN" dirty="0"/>
              <a:t>            text += </a:t>
            </a:r>
            <a:r>
              <a:rPr lang="en-IN" dirty="0" err="1"/>
              <a:t>page.get_text</a:t>
            </a:r>
            <a:r>
              <a:rPr lang="en-IN" dirty="0"/>
              <a:t>() 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st.text_area</a:t>
            </a:r>
            <a:r>
              <a:rPr lang="en-IN" dirty="0"/>
              <a:t>("Extracted Text", text, height=300)</a:t>
            </a:r>
          </a:p>
          <a:p>
            <a:pPr marL="0" indent="0">
              <a:buNone/>
            </a:pPr>
            <a:r>
              <a:rPr lang="en-IN" dirty="0"/>
              <a:t>     # Compare extracted text with template</a:t>
            </a:r>
          </a:p>
          <a:p>
            <a:pPr marL="0" indent="0">
              <a:buNone/>
            </a:pPr>
            <a:r>
              <a:rPr lang="en-IN" dirty="0"/>
              <a:t>     differ = Differ()</a:t>
            </a:r>
          </a:p>
          <a:p>
            <a:pPr marL="0" indent="0">
              <a:buNone/>
            </a:pPr>
            <a:r>
              <a:rPr lang="en-IN" dirty="0"/>
              <a:t>     diff = list(</a:t>
            </a:r>
            <a:r>
              <a:rPr lang="en-IN" dirty="0" err="1"/>
              <a:t>differ.compare</a:t>
            </a:r>
            <a:r>
              <a:rPr lang="en-IN" dirty="0"/>
              <a:t>(</a:t>
            </a:r>
            <a:r>
              <a:rPr lang="en-IN" dirty="0" err="1"/>
              <a:t>template.splitlines</a:t>
            </a:r>
            <a:r>
              <a:rPr lang="en-IN" dirty="0"/>
              <a:t>(), </a:t>
            </a:r>
            <a:r>
              <a:rPr lang="en-IN" dirty="0" err="1"/>
              <a:t>text.splitlines</a:t>
            </a:r>
            <a:r>
              <a:rPr lang="en-IN" dirty="0"/>
              <a:t>()))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highlighted_diff</a:t>
            </a:r>
            <a:r>
              <a:rPr lang="en-IN" dirty="0"/>
              <a:t> = "\</a:t>
            </a:r>
            <a:r>
              <a:rPr lang="en-IN" dirty="0" err="1"/>
              <a:t>n".join</a:t>
            </a:r>
            <a:r>
              <a:rPr lang="en-IN" dirty="0"/>
              <a:t>(diff)  </a:t>
            </a:r>
          </a:p>
          <a:p>
            <a:pPr marL="0" indent="0">
              <a:buNone/>
            </a:pPr>
            <a:r>
              <a:rPr lang="en-IN" dirty="0"/>
              <a:t>     </a:t>
            </a:r>
            <a:r>
              <a:rPr lang="en-IN" dirty="0" err="1"/>
              <a:t>st.text_area</a:t>
            </a:r>
            <a:r>
              <a:rPr lang="en-IN" dirty="0"/>
              <a:t>("Highlighted Differences", </a:t>
            </a:r>
            <a:r>
              <a:rPr lang="en-IN" dirty="0" err="1"/>
              <a:t>highlighted_diff</a:t>
            </a:r>
            <a:r>
              <a:rPr lang="en-IN" dirty="0"/>
              <a:t>, height=300)</a:t>
            </a:r>
          </a:p>
          <a:p>
            <a:pPr marL="0" indent="0">
              <a:buNone/>
            </a:pPr>
            <a:r>
              <a:rPr lang="en-IN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70821477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{EEF9175B-4366-4CEB-95D1-71D99BD99277}tf10001105</Template>
  <TotalTime>1965</TotalTime>
  <Words>1119</Words>
  <Application>Microsoft Office PowerPoint</Application>
  <PresentationFormat>Widescreen</PresentationFormat>
  <Paragraphs>108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 Black</vt:lpstr>
      <vt:lpstr>Bahnschrift Light SemiCondensed</vt:lpstr>
      <vt:lpstr>Berlin Sans FB Demi</vt:lpstr>
      <vt:lpstr>Franklin Gothic Book</vt:lpstr>
      <vt:lpstr>Tw Cen MT Condensed Extra Bold</vt:lpstr>
      <vt:lpstr>Wingdings</vt:lpstr>
      <vt:lpstr>Crop</vt:lpstr>
      <vt:lpstr>Business contract validation- to classify content within the contract clauses &amp; to determine deviations from templates &amp; highlight them</vt:lpstr>
      <vt:lpstr>Business Contract Validation Process</vt:lpstr>
      <vt:lpstr>PowerPoint Presentation</vt:lpstr>
      <vt:lpstr>PowerPoint Presentation</vt:lpstr>
      <vt:lpstr>Architectural Approach to Business Contract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Team members and contribution</vt:lpstr>
      <vt:lpstr>Conclusion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sana142003@outlook.com</dc:creator>
  <cp:lastModifiedBy>sana142003@outlook.com</cp:lastModifiedBy>
  <cp:revision>1</cp:revision>
  <dcterms:created xsi:type="dcterms:W3CDTF">2024-07-13T05:31:28Z</dcterms:created>
  <dcterms:modified xsi:type="dcterms:W3CDTF">2024-07-14T14:16:57Z</dcterms:modified>
</cp:coreProperties>
</file>

<file path=docProps/thumbnail.jpeg>
</file>